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4" r:id="rId3"/>
    <p:sldId id="257" r:id="rId4"/>
    <p:sldId id="271" r:id="rId5"/>
    <p:sldId id="270" r:id="rId6"/>
    <p:sldId id="272" r:id="rId7"/>
    <p:sldId id="258" r:id="rId8"/>
    <p:sldId id="273" r:id="rId9"/>
    <p:sldId id="27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1D47-08EA-47A9-BB65-C42CD0949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E7B66-0E32-4CB4-85FC-26F7DB4E9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7036-8820-4075-8A2D-3AC331CF2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B8E4-AF69-425C-9848-D868998F1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A90C1-BEC8-4918-A8DB-7C48095C7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69BA6-56C1-4F6F-B9B2-997299CF0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A19A2-5791-4F8B-A29B-316EB33BF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BDF5C-5D7C-4B35-9AB4-8BD34C48A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F1EE-11DE-4AF3-A86F-AA0A59814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9EE1C-3FA6-4FBC-8C97-2A3189F89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D5744-AC0F-4EE3-9DF1-CD205C5FD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655D5-50C4-494D-B99D-05F667734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B012B94-1D5D-4FD4-9818-550CC40A1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228600"/>
            <a:ext cx="91440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Чорна металургія</a:t>
            </a:r>
            <a:endParaRPr lang="ru-RU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075" name="Прямоугольник 9"/>
          <p:cNvSpPr>
            <a:spLocks noChangeArrowheads="1"/>
          </p:cNvSpPr>
          <p:nvPr/>
        </p:nvSpPr>
        <p:spPr bwMode="auto">
          <a:xfrm>
            <a:off x="228600" y="3811588"/>
            <a:ext cx="45720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/>
              <a:t>Підготувала:</a:t>
            </a:r>
          </a:p>
          <a:p>
            <a:r>
              <a:rPr lang="uk-UA" sz="3200"/>
              <a:t>Учениця 8-Б класу</a:t>
            </a:r>
          </a:p>
          <a:p>
            <a:r>
              <a:rPr lang="uk-UA" sz="3200"/>
              <a:t>СЗШ № 37 м. </a:t>
            </a:r>
          </a:p>
          <a:p>
            <a:r>
              <a:rPr lang="uk-UA" sz="3200"/>
              <a:t>Дніпропетровська</a:t>
            </a:r>
          </a:p>
          <a:p>
            <a:r>
              <a:rPr lang="uk-UA" sz="3200"/>
              <a:t>Шуміліна Олександра</a:t>
            </a:r>
            <a:endParaRPr lang="ru-RU" sz="3200"/>
          </a:p>
        </p:txBody>
      </p:sp>
      <p:pic>
        <p:nvPicPr>
          <p:cNvPr id="3079" name="Picture 7" descr="C:\Users\TanuFkaa\Desktop\1349166013.jpg"/>
          <p:cNvPicPr>
            <a:picLocks noChangeAspect="1" noChangeArrowheads="1"/>
          </p:cNvPicPr>
          <p:nvPr/>
        </p:nvPicPr>
        <p:blipFill>
          <a:blip r:embed="rId2" cstate="print"/>
          <a:srcRect l="13461" r="17308"/>
          <a:stretch>
            <a:fillRect/>
          </a:stretch>
        </p:blipFill>
        <p:spPr bwMode="auto">
          <a:xfrm>
            <a:off x="4648200" y="1371600"/>
            <a:ext cx="3657600" cy="5283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80" name="Picture 8" descr="C:\Users\TanuFkaa\Desktop\arti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3581400" cy="23789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78" name="TextBox 12"/>
          <p:cNvSpPr txBox="1">
            <a:spLocks noChangeArrowheads="1"/>
          </p:cNvSpPr>
          <p:nvPr/>
        </p:nvSpPr>
        <p:spPr bwMode="auto">
          <a:xfrm>
            <a:off x="5257800" y="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Усі матеріали взято з Вікіпедії</a:t>
            </a:r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dirty="0" smtClean="0"/>
              <a:t>Зміст: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Чорна металургія.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Чорна металургія в Україні.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Сталь.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Типи виробництва сталі.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Чавун.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r>
              <a:rPr lang="uk-UA" dirty="0" smtClean="0"/>
              <a:t>Виробництво чавуну.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Чорна металургія 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2819400"/>
          </a:xfrm>
        </p:spPr>
        <p:txBody>
          <a:bodyPr/>
          <a:lstStyle/>
          <a:p>
            <a:pPr indent="0" eaLnBrk="1" hangingPunct="1">
              <a:buFont typeface="Wingdings" pitchFamily="2" charset="2"/>
              <a:buNone/>
              <a:defRPr/>
            </a:pPr>
            <a:r>
              <a:rPr lang="vi-VN" sz="2400" b="1" dirty="0" smtClean="0"/>
              <a:t>Ч</a:t>
            </a:r>
            <a:r>
              <a:rPr lang="uk-UA" sz="2400" b="1" dirty="0" smtClean="0"/>
              <a:t>о</a:t>
            </a:r>
            <a:r>
              <a:rPr lang="vi-VN" sz="2400" b="1" dirty="0" smtClean="0"/>
              <a:t>рна металург</a:t>
            </a:r>
            <a:r>
              <a:rPr lang="uk-UA" sz="2400" b="1" dirty="0" smtClean="0"/>
              <a:t>і</a:t>
            </a:r>
            <a:r>
              <a:rPr lang="vi-VN" sz="2400" b="1" dirty="0" smtClean="0"/>
              <a:t>я</a:t>
            </a:r>
            <a:r>
              <a:rPr lang="vi-VN" sz="2400" dirty="0" smtClean="0"/>
              <a:t> —</a:t>
            </a:r>
            <a:r>
              <a:rPr lang="uk-UA" sz="2400" dirty="0" smtClean="0"/>
              <a:t> </a:t>
            </a:r>
            <a:r>
              <a:rPr lang="vi-VN" sz="2400" dirty="0" smtClean="0"/>
              <a:t>галуз</a:t>
            </a:r>
            <a:r>
              <a:rPr lang="uk-UA" sz="2400" dirty="0" smtClean="0"/>
              <a:t>ь</a:t>
            </a:r>
            <a:r>
              <a:rPr lang="vi-VN" sz="2400" dirty="0" smtClean="0"/>
              <a:t> важкої промисловості, яка охоплює виробництво чорних металів</a:t>
            </a:r>
            <a:r>
              <a:rPr lang="uk-UA" sz="2400" dirty="0" smtClean="0"/>
              <a:t> (сталь, чавун).</a:t>
            </a:r>
            <a:endParaRPr lang="ru-RU" dirty="0" smtClean="0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86000"/>
            <a:ext cx="3657600" cy="2743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3962400" cy="24177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191000"/>
            <a:ext cx="3657600" cy="2438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9825"/>
          </a:xfrm>
        </p:spPr>
        <p:txBody>
          <a:bodyPr/>
          <a:lstStyle/>
          <a:p>
            <a:pPr>
              <a:defRPr/>
            </a:pPr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Чорна металургія в Україні</a:t>
            </a:r>
            <a:endParaRPr lang="ru-RU" sz="48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8600" y="838200"/>
            <a:ext cx="9372600" cy="1676400"/>
          </a:xfrm>
        </p:spPr>
        <p:txBody>
          <a:bodyPr/>
          <a:lstStyle/>
          <a:p>
            <a:pPr indent="0">
              <a:buFont typeface="Wingdings" pitchFamily="2" charset="2"/>
              <a:buNone/>
              <a:defRPr/>
            </a:pPr>
            <a:r>
              <a:rPr lang="uk-UA" sz="2400" dirty="0" smtClean="0"/>
              <a:t>Україна посідає третє місце серед провідних експортерів сталі, та використовує мартенівський спосіб виробництва. У 2011 році був побудований </a:t>
            </a:r>
            <a:r>
              <a:rPr lang="ru-RU" sz="2400" dirty="0" smtClean="0"/>
              <a:t>електросталеплавильний завод "Дніпросталь".</a:t>
            </a:r>
            <a:endParaRPr lang="ru-RU" sz="2400" dirty="0"/>
          </a:p>
        </p:txBody>
      </p:sp>
      <p:pic>
        <p:nvPicPr>
          <p:cNvPr id="31746" name="Picture 2" descr="C:\Users\TanuFkaa\Desktop\image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62200"/>
            <a:ext cx="6629400" cy="4350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Сталь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4530725"/>
          </a:xfrm>
        </p:spPr>
        <p:txBody>
          <a:bodyPr/>
          <a:lstStyle/>
          <a:p>
            <a:pPr indent="0">
              <a:buFont typeface="Wingdings" pitchFamily="2" charset="2"/>
              <a:buNone/>
              <a:defRPr/>
            </a:pPr>
            <a:r>
              <a:rPr lang="vi-VN" sz="2400" b="1" dirty="0" smtClean="0"/>
              <a:t>Ст</a:t>
            </a:r>
            <a:r>
              <a:rPr lang="uk-UA" sz="2400" b="1" dirty="0" smtClean="0"/>
              <a:t>а</a:t>
            </a:r>
            <a:r>
              <a:rPr lang="vi-VN" sz="2400" b="1" dirty="0" smtClean="0"/>
              <a:t>ль</a:t>
            </a:r>
            <a:r>
              <a:rPr lang="vi-VN" sz="2400" dirty="0" smtClean="0"/>
              <a:t> </a:t>
            </a:r>
            <a:r>
              <a:rPr lang="en-US" sz="2400" dirty="0" smtClean="0"/>
              <a:t>— </a:t>
            </a:r>
            <a:r>
              <a:rPr lang="vi-VN" sz="2400" dirty="0" smtClean="0"/>
              <a:t>сплав заліза з вуглецем, який містить до 2,14 % вуглецю і домішками</a:t>
            </a:r>
            <a:r>
              <a:rPr lang="uk-UA" sz="2400" dirty="0" smtClean="0"/>
              <a:t> </a:t>
            </a:r>
            <a:r>
              <a:rPr lang="vi-VN" sz="2400" dirty="0" smtClean="0"/>
              <a:t>(кремній, марганець, сірка, фосфор та гази).</a:t>
            </a:r>
            <a:endParaRPr lang="ru-RU" sz="2400" dirty="0"/>
          </a:p>
        </p:txBody>
      </p:sp>
      <p:pic>
        <p:nvPicPr>
          <p:cNvPr id="29698" name="Picture 2" descr="C:\Users\TanuFkaa\Desktop\774px-Allegheny_Ludlum_steel_furn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667000"/>
            <a:ext cx="6324600" cy="40199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Типи виробництва сталі: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uk-UA" dirty="0" smtClean="0"/>
              <a:t> </a:t>
            </a:r>
            <a:r>
              <a:rPr lang="ru-RU" dirty="0" err="1" smtClean="0"/>
              <a:t>Конверторний</a:t>
            </a:r>
            <a:r>
              <a:rPr lang="ru-RU" dirty="0" smtClean="0"/>
              <a:t> спосіб.</a:t>
            </a:r>
            <a:endParaRPr lang="uk-UA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ru-RU" dirty="0" smtClean="0"/>
              <a:t> </a:t>
            </a:r>
            <a:r>
              <a:rPr lang="ru-RU" dirty="0" err="1" smtClean="0"/>
              <a:t>Бессемерівський</a:t>
            </a:r>
            <a:r>
              <a:rPr lang="ru-RU" dirty="0" smtClean="0"/>
              <a:t> спосіб.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dirty="0" smtClean="0"/>
              <a:t> </a:t>
            </a:r>
            <a:r>
              <a:rPr lang="ru-RU" dirty="0" err="1" smtClean="0"/>
              <a:t>Томасівський</a:t>
            </a:r>
            <a:r>
              <a:rPr lang="ru-RU" dirty="0" smtClean="0"/>
              <a:t> спосіб.</a:t>
            </a:r>
            <a:endParaRPr lang="uk-UA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uk-UA" dirty="0" smtClean="0"/>
              <a:t> Мартенівська піч.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dirty="0" smtClean="0"/>
              <a:t> </a:t>
            </a:r>
            <a:r>
              <a:rPr lang="ru-RU" dirty="0" err="1" smtClean="0"/>
              <a:t>Електротермічний</a:t>
            </a:r>
            <a:r>
              <a:rPr lang="ru-RU" dirty="0" smtClean="0"/>
              <a:t> спосіб. </a:t>
            </a:r>
          </a:p>
          <a:p>
            <a:pPr>
              <a:buFont typeface="Wingdings" pitchFamily="2" charset="2"/>
              <a:buChar char="v"/>
              <a:defRPr/>
            </a:pPr>
            <a:endParaRPr lang="ru-RU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9916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Чавун</a:t>
            </a:r>
            <a:endParaRPr lang="ru-RU" sz="48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219" name="Прямоугольник 11"/>
          <p:cNvSpPr>
            <a:spLocks noChangeArrowheads="1"/>
          </p:cNvSpPr>
          <p:nvPr/>
        </p:nvSpPr>
        <p:spPr bwMode="auto">
          <a:xfrm>
            <a:off x="228600" y="1219200"/>
            <a:ext cx="868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000" b="1"/>
              <a:t>Чав</a:t>
            </a:r>
            <a:r>
              <a:rPr lang="uk-UA" sz="2000" b="1"/>
              <a:t>у</a:t>
            </a:r>
            <a:r>
              <a:rPr lang="vi-VN" sz="2000" b="1"/>
              <a:t>н</a:t>
            </a:r>
            <a:r>
              <a:rPr lang="vi-VN" sz="2000"/>
              <a:t> — сплав заліза з вуглецем, який може містити від 2,14 до 4,3 % вуглецю і більше.</a:t>
            </a:r>
            <a:endParaRPr lang="ru-RU" sz="2000"/>
          </a:p>
        </p:txBody>
      </p:sp>
      <p:pic>
        <p:nvPicPr>
          <p:cNvPr id="5130" name="Picture 10" descr="C:\Users\TanuFkaa\Desktop\2635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29000"/>
            <a:ext cx="4800600" cy="32087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131" name="Picture 11" descr="C:\Users\TanuFkaa\Desktop\img149665_1-11_Lite_chugunov_seryiy_vyisokoprochnyiy_hromonikelevyiy.jpg"/>
          <p:cNvPicPr>
            <a:picLocks noChangeAspect="1" noChangeArrowheads="1"/>
          </p:cNvPicPr>
          <p:nvPr/>
        </p:nvPicPr>
        <p:blipFill>
          <a:blip r:embed="rId3" cstate="print"/>
          <a:srcRect r="1501"/>
          <a:stretch>
            <a:fillRect/>
          </a:stretch>
        </p:blipFill>
        <p:spPr bwMode="auto">
          <a:xfrm>
            <a:off x="4038600" y="2057400"/>
            <a:ext cx="4554537" cy="30610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uk-UA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Виробництво чавуну </a:t>
            </a:r>
            <a:endParaRPr lang="ru-RU" sz="48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52400" y="1066800"/>
            <a:ext cx="5410200" cy="2895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000" dirty="0" smtClean="0"/>
              <a:t>    </a:t>
            </a:r>
            <a:r>
              <a:rPr lang="ru-RU" sz="2000" dirty="0" err="1" smtClean="0"/>
              <a:t>Чавун</a:t>
            </a:r>
            <a:r>
              <a:rPr lang="ru-RU" sz="2000" dirty="0" smtClean="0"/>
              <a:t> </a:t>
            </a:r>
            <a:r>
              <a:rPr lang="ru-RU" sz="2000" dirty="0" err="1" smtClean="0"/>
              <a:t>одержують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залізної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руди</a:t>
            </a:r>
            <a:r>
              <a:rPr lang="ru-RU" sz="2000" dirty="0" smtClean="0"/>
              <a:t> в </a:t>
            </a:r>
            <a:r>
              <a:rPr lang="ru-RU" sz="2000" dirty="0" err="1" smtClean="0"/>
              <a:t>спеціальних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вертикальних</a:t>
            </a:r>
            <a:r>
              <a:rPr lang="ru-RU" sz="2000" dirty="0" smtClean="0"/>
              <a:t> печах,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 </a:t>
            </a:r>
            <a:r>
              <a:rPr lang="ru-RU" sz="2000" dirty="0" err="1" smtClean="0"/>
              <a:t>доменними</a:t>
            </a:r>
            <a:r>
              <a:rPr lang="ru-RU" sz="2000" dirty="0" smtClean="0"/>
              <a:t> печами,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домнами. </a:t>
            </a:r>
            <a:r>
              <a:rPr lang="ru-RU" sz="2000" dirty="0" err="1" smtClean="0"/>
              <a:t>Доменні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печі</a:t>
            </a:r>
            <a:r>
              <a:rPr lang="ru-RU" sz="2000" dirty="0" smtClean="0"/>
              <a:t> 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вогнетривкого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матеріалу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зовнішньою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сталевою</a:t>
            </a:r>
            <a:r>
              <a:rPr lang="ru-RU" sz="2000" dirty="0" smtClean="0"/>
              <a:t> обшивкою. </a:t>
            </a:r>
            <a:r>
              <a:rPr lang="ru-RU" sz="2000" dirty="0" err="1" smtClean="0"/>
              <a:t>Висота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доменних</a:t>
            </a:r>
            <a:r>
              <a:rPr lang="ru-RU" sz="2000" dirty="0" smtClean="0"/>
              <a:t> печей </a:t>
            </a:r>
            <a:r>
              <a:rPr lang="ru-RU" sz="2000" dirty="0" err="1" smtClean="0"/>
              <a:t>сягає</a:t>
            </a:r>
            <a:r>
              <a:rPr lang="ru-RU" sz="2000" dirty="0" smtClean="0"/>
              <a:t> 30 м, а </a:t>
            </a:r>
            <a:r>
              <a:rPr lang="ru-RU" sz="2000" dirty="0" err="1" smtClean="0"/>
              <a:t>внутрішній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діаметр</a:t>
            </a:r>
            <a:r>
              <a:rPr lang="ru-RU" sz="2000" dirty="0" smtClean="0"/>
              <a:t> — до 6 м.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pic>
        <p:nvPicPr>
          <p:cNvPr id="30722" name="Picture 2" descr="C:\Users\TanuFkaa\Desktop\292px-Dom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914400"/>
            <a:ext cx="2819400" cy="57795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4038600"/>
            <a:ext cx="411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 + 0</a:t>
            </a:r>
            <a:r>
              <a:rPr lang="ru-RU" sz="3200" b="1" kern="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С0</a:t>
            </a:r>
            <a:r>
              <a:rPr lang="ru-RU" sz="3200" b="1" kern="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8600" y="4572000"/>
            <a:ext cx="487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С0</a:t>
            </a:r>
            <a:r>
              <a:rPr lang="ru-RU" sz="3200" b="1" kern="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 С = </a:t>
            </a:r>
            <a:r>
              <a:rPr lang="ru-RU" sz="32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2СО</a:t>
            </a:r>
            <a:endParaRPr lang="ru-RU" sz="3200" b="1" kern="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8600" y="5105400"/>
            <a:ext cx="754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</a:t>
            </a:r>
            <a:r>
              <a:rPr lang="ru-RU" sz="3200" b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</a:t>
            </a:r>
            <a:r>
              <a:rPr lang="ru-RU" sz="3200" b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+ 3СО = 2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 + 3С0</a:t>
            </a:r>
            <a:r>
              <a:rPr lang="ru-RU" sz="3200" b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268" name="Picture 2" descr="C:\Users\TanuFkaa\Desktop\199235_stal_metall_tekstury_1900x1200_(www.GdeFon.ru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15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Дякую за увагу!</a:t>
            </a:r>
            <a:endParaRPr lang="ru-RU" sz="11500" dirty="0"/>
          </a:p>
        </p:txBody>
      </p:sp>
      <p:pic>
        <p:nvPicPr>
          <p:cNvPr id="6" name="Picture 4" descr="C:\Users\Алла\Desktop\61a233278183cc32fda8492fff767e2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313" y="3387725"/>
            <a:ext cx="3429000" cy="3068638"/>
          </a:xfrm>
          <a:prstGeom prst="rect">
            <a:avLst/>
          </a:prstGeom>
          <a:noFill/>
          <a:effectLst>
            <a:outerShdw blurRad="76200" dir="17100000" sx="113000" sy="11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7">
      <a:dk1>
        <a:srgbClr val="336699"/>
      </a:dk1>
      <a:lt1>
        <a:srgbClr val="F8F8F8"/>
      </a:lt1>
      <a:dk2>
        <a:srgbClr val="003366"/>
      </a:dk2>
      <a:lt2>
        <a:srgbClr val="D1DDD4"/>
      </a:lt2>
      <a:accent1>
        <a:srgbClr val="3399FF"/>
      </a:accent1>
      <a:accent2>
        <a:srgbClr val="006699"/>
      </a:accent2>
      <a:accent3>
        <a:srgbClr val="AAADB8"/>
      </a:accent3>
      <a:accent4>
        <a:srgbClr val="D4D4D4"/>
      </a:accent4>
      <a:accent5>
        <a:srgbClr val="ADCAFF"/>
      </a:accent5>
      <a:accent6>
        <a:srgbClr val="005C8A"/>
      </a:accent6>
      <a:hlink>
        <a:srgbClr val="86C0CE"/>
      </a:hlink>
      <a:folHlink>
        <a:srgbClr val="008080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277</TotalTime>
  <Words>149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Times New Roman</vt:lpstr>
      <vt:lpstr>Склон</vt:lpstr>
      <vt:lpstr>Слайд 1</vt:lpstr>
      <vt:lpstr>Зміст:</vt:lpstr>
      <vt:lpstr>Чорна металургія </vt:lpstr>
      <vt:lpstr>Чорна металургія в Україні</vt:lpstr>
      <vt:lpstr>Сталь</vt:lpstr>
      <vt:lpstr>Типи виробництва сталі:</vt:lpstr>
      <vt:lpstr>Чавун</vt:lpstr>
      <vt:lpstr>Виробництво чавуну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TanuFkaa</dc:creator>
  <cp:lastModifiedBy>TanuFkaa</cp:lastModifiedBy>
  <cp:revision>19</cp:revision>
  <cp:lastPrinted>1601-01-01T00:00:00Z</cp:lastPrinted>
  <dcterms:created xsi:type="dcterms:W3CDTF">1601-01-01T00:00:00Z</dcterms:created>
  <dcterms:modified xsi:type="dcterms:W3CDTF">2012-10-13T11:27:12Z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